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>
      <p:cViewPr varScale="1">
        <p:scale>
          <a:sx n="74" d="100"/>
          <a:sy n="74" d="100"/>
        </p:scale>
        <p:origin x="9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Рисунок 10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" y="-297"/>
            <a:ext cx="9864183" cy="6858594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3368737" y="837028"/>
            <a:ext cx="3208997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713231" y="1196752"/>
            <a:ext cx="3483428" cy="23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ru-RU" sz="1200" spc="-40" dirty="0">
                <a:cs typeface="Miriam Fixed" panose="020B0509050101010101" pitchFamily="49" charset="-79"/>
              </a:rPr>
              <a:t> </a:t>
            </a:r>
            <a:r>
              <a:rPr lang="ru-RU" sz="1300" spc="-40" dirty="0">
                <a:cs typeface="Miriam Fixed" panose="020B0509050101010101" pitchFamily="49" charset="-79"/>
              </a:rPr>
              <a:t>годен</a:t>
            </a:r>
            <a:r>
              <a:rPr lang="ru-RU" sz="13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300" spc="-40" dirty="0">
                <a:solidFill>
                  <a:srgbClr val="C00000"/>
                </a:solidFill>
                <a:cs typeface="Miriam Fixed" panose="020B0509050101010101" pitchFamily="49" charset="-79"/>
              </a:rPr>
              <a:t>по состоянию здоровья</a:t>
            </a:r>
            <a:endParaRPr lang="ru-RU" sz="13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713231" y="813126"/>
            <a:ext cx="297937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200" spc="-40" dirty="0">
                <a:cs typeface="Miriam Fixed" panose="020B0509050101010101" pitchFamily="49" charset="-79"/>
              </a:rPr>
              <a:t> </a:t>
            </a:r>
            <a:r>
              <a:rPr lang="ru-RU" sz="1300" spc="-40" dirty="0">
                <a:cs typeface="Miriam Fixed" panose="020B0509050101010101" pitchFamily="49" charset="-79"/>
              </a:rPr>
              <a:t>возраст</a:t>
            </a:r>
            <a:r>
              <a:rPr lang="ru-RU" sz="1300" b="1" dirty="0">
                <a:cs typeface="Times New Roman" panose="02020603050405020304" pitchFamily="18" charset="0"/>
              </a:rPr>
              <a:t>  </a:t>
            </a:r>
            <a:r>
              <a:rPr lang="ru-RU" sz="1300" dirty="0">
                <a:cs typeface="Miriam Fixed" panose="020B0509050101010101" pitchFamily="49" charset="-79"/>
              </a:rPr>
              <a:t>от</a:t>
            </a:r>
            <a:r>
              <a:rPr lang="ru-RU" sz="13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300" dirty="0">
                <a:solidFill>
                  <a:srgbClr val="FF0000"/>
                </a:solidFill>
                <a:cs typeface="Times New Roman" panose="02020603050405020304" pitchFamily="18" charset="0"/>
              </a:rPr>
              <a:t>18</a:t>
            </a:r>
            <a:r>
              <a:rPr lang="ru-RU" sz="13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300" dirty="0">
                <a:cs typeface="Miriam Fixed" panose="020B0509050101010101" pitchFamily="49" charset="-79"/>
              </a:rPr>
              <a:t>лет</a:t>
            </a:r>
            <a:r>
              <a:rPr lang="ru-RU" sz="13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44919" y="4118228"/>
            <a:ext cx="3443314" cy="2103460"/>
            <a:chOff x="3371124" y="1628801"/>
            <a:chExt cx="3443314" cy="210346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5"/>
              <a:ext cx="3217199" cy="1599405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 smtClean="0">
                  <a:cs typeface="Miriam Fixed" panose="020B0509050101010101" pitchFamily="49" charset="-79"/>
                </a:rPr>
                <a:t>паспорт</a:t>
              </a:r>
              <a:endParaRPr lang="ru-RU" sz="1300" dirty="0">
                <a:cs typeface="Miriam Fixed" panose="020B0509050101010101" pitchFamily="49" charset="-79"/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390629" y="1615515"/>
            <a:ext cx="3173843" cy="612619"/>
            <a:chOff x="3371124" y="3751231"/>
            <a:chExt cx="3173843" cy="788952"/>
          </a:xfrm>
        </p:grpSpPr>
        <p:sp>
          <p:nvSpPr>
            <p:cNvPr id="55" name="Половина рамки 54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Половина рамки 55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97854" y="2468968"/>
            <a:ext cx="2978768" cy="44319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заместитель командира </a:t>
            </a:r>
            <a:r>
              <a:rPr lang="ru-RU" sz="1050" spc="-20" dirty="0">
                <a:cs typeface="Miriam Fixed" panose="020B0509050101010101" pitchFamily="49" charset="-79"/>
              </a:rPr>
              <a:t>взвода-командир отделения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242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88257" y="2761135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командир отделения </a:t>
            </a:r>
            <a:r>
              <a:rPr lang="ru-RU" sz="1050" spc="-20" dirty="0">
                <a:cs typeface="Miriam Fixed" panose="020B0509050101010101" pitchFamily="49" charset="-79"/>
              </a:rPr>
              <a:t>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232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95229" y="3054107"/>
            <a:ext cx="2978768" cy="31393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инструктор штаба</a:t>
            </a:r>
            <a:r>
              <a:rPr lang="ru-RU" sz="1050" b="1" spc="-40" dirty="0">
                <a:cs typeface="Miriam Fixed" panose="020B0509050101010101" pitchFamily="49" charset="-79"/>
              </a:rPr>
              <a:t> </a:t>
            </a:r>
            <a:r>
              <a:rPr lang="ru-RU" sz="1050" spc="-40" dirty="0">
                <a:cs typeface="Miriam Fixed" panose="020B0509050101010101" pitchFamily="49" charset="-79"/>
              </a:rPr>
              <a:t>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226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97266" y="3359875"/>
            <a:ext cx="2978768" cy="44319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начальник радиостанции </a:t>
            </a:r>
            <a:r>
              <a:rPr lang="ru-RU" sz="1050" spc="-20" dirty="0">
                <a:cs typeface="Miriam Fixed" panose="020B0509050101010101" pitchFamily="49" charset="-79"/>
              </a:rPr>
              <a:t>командно-штабной машины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226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 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88908" y="3663692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старший</a:t>
            </a:r>
            <a:r>
              <a:rPr lang="ru-RU" sz="1050" spc="-20" dirty="0">
                <a:cs typeface="Miriam Fixed" panose="020B0509050101010101" pitchFamily="49" charset="-79"/>
              </a:rPr>
              <a:t> </a:t>
            </a:r>
            <a:r>
              <a:rPr lang="ru-RU" sz="1050" b="1" spc="-20" dirty="0">
                <a:cs typeface="Miriam Fixed" panose="020B0509050101010101" pitchFamily="49" charset="-79"/>
              </a:rPr>
              <a:t>сапер</a:t>
            </a:r>
            <a:r>
              <a:rPr lang="ru-RU" sz="1050" spc="-20" dirty="0">
                <a:cs typeface="Miriam Fixed" panose="020B0509050101010101" pitchFamily="49" charset="-79"/>
              </a:rPr>
              <a:t> -</a:t>
            </a:r>
            <a:r>
              <a:rPr lang="ru-RU" sz="1050" spc="-40" dirty="0"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216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98812" y="5646008"/>
            <a:ext cx="2978768" cy="43704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старший водитель-электрик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216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 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93814" y="4678826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водитель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211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3219" y="5005556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повар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211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75135" y="4018389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старший телефонист </a:t>
            </a:r>
            <a:r>
              <a:rPr lang="ru-RU" sz="1050" spc="-20" dirty="0">
                <a:cs typeface="Miriam Fixed" panose="020B0509050101010101" pitchFamily="49" charset="-79"/>
              </a:rPr>
              <a:t>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219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895975" y="5340072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стрелок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889444" y="4341159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гранатометчик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211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895975" y="5995764"/>
            <a:ext cx="2978768" cy="31393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b="1" spc="-20" dirty="0">
                <a:cs typeface="Miriam Fixed" panose="020B0509050101010101" pitchFamily="49" charset="-79"/>
              </a:rPr>
              <a:t>пулеметчик</a:t>
            </a:r>
            <a:r>
              <a:rPr lang="ru-RU" sz="1050" spc="-40" dirty="0">
                <a:cs typeface="Miriam Fixed" panose="020B0509050101010101" pitchFamily="49" charset="-79"/>
              </a:rPr>
              <a:t> - </a:t>
            </a:r>
            <a:r>
              <a:rPr lang="ru-RU" sz="10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211</a:t>
            </a:r>
            <a:r>
              <a:rPr lang="ru-RU" sz="105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000" spc="-40" dirty="0">
                <a:cs typeface="Miriam Fixed" panose="020B0509050101010101" pitchFamily="49" charset="-79"/>
              </a:rPr>
              <a:t>тыс. руб. в месяц</a:t>
            </a:r>
            <a:endParaRPr lang="ru-RU" sz="1000" spc="-20" dirty="0">
              <a:cs typeface="Miriam Fixed" panose="020B0509050101010101" pitchFamily="49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" y="20437"/>
            <a:ext cx="3243353" cy="73768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160308" y="2290"/>
            <a:ext cx="2947573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ПОСТУПЛЕНИЯ 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417" y="24543"/>
            <a:ext cx="3256447" cy="7500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704" y="144372"/>
            <a:ext cx="3081742" cy="4724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072" y="62461"/>
            <a:ext cx="3176291" cy="73158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20559" y="194626"/>
            <a:ext cx="2991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644" y="1689360"/>
            <a:ext cx="3048264" cy="80474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87" y="2436012"/>
            <a:ext cx="3060457" cy="8047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49" y="3135357"/>
            <a:ext cx="3036071" cy="123759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8" y="5109757"/>
            <a:ext cx="3340107" cy="177583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0206" y="1580520"/>
            <a:ext cx="3514369" cy="255144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9618" y="820212"/>
            <a:ext cx="256054" cy="24995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2028" y="1179841"/>
            <a:ext cx="256054" cy="249958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3779" y="4107809"/>
            <a:ext cx="3170195" cy="493819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32205" y="4138291"/>
            <a:ext cx="2414225" cy="43285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8723" y="4566068"/>
            <a:ext cx="512108" cy="426757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1498" y="4978515"/>
            <a:ext cx="512108" cy="42675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0224" y="5263307"/>
            <a:ext cx="512108" cy="426757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0224" y="5544520"/>
            <a:ext cx="512108" cy="426757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8723" y="5856511"/>
            <a:ext cx="512108" cy="426757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49951" y="39330"/>
            <a:ext cx="6097" cy="67793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1298" y="743358"/>
            <a:ext cx="512108" cy="42675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2984" y="2377978"/>
            <a:ext cx="512108" cy="426757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5411" y="2764373"/>
            <a:ext cx="512108" cy="426757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79092" y="3034705"/>
            <a:ext cx="512108" cy="426757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76701" y="3293589"/>
            <a:ext cx="512108" cy="426757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76701" y="3626264"/>
            <a:ext cx="512108" cy="426757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76701" y="3989799"/>
            <a:ext cx="512108" cy="426757"/>
          </a:xfrm>
          <a:prstGeom prst="rect">
            <a:avLst/>
          </a:prstGeom>
        </p:spPr>
      </p:pic>
      <p:pic>
        <p:nvPicPr>
          <p:cNvPr id="1026" name="Рисунок 10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1298" y="4937217"/>
            <a:ext cx="512108" cy="426757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8291" y="4630327"/>
            <a:ext cx="512108" cy="426757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5922" y="4331806"/>
            <a:ext cx="512108" cy="426757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03332" y="5946099"/>
            <a:ext cx="512108" cy="426757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9433" y="5610179"/>
            <a:ext cx="512108" cy="426757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8798" y="5283659"/>
            <a:ext cx="51210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5523" y="5854337"/>
            <a:ext cx="2959543" cy="7430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статус ветерана боевых действий и соответствующие льготы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602494" y="963368"/>
            <a:ext cx="2935876" cy="52141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кредитные и налоговые каникулы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609807" y="3085160"/>
            <a:ext cx="2935876" cy="7430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бесплатный отдых детей</a:t>
            </a:r>
          </a:p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 летних оздоровительных лагерях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281948" y="909270"/>
            <a:ext cx="2935876" cy="118621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возможность быстрого приобретения жилья за счет Минобороны России через накопительно-ипотечную систему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95804" y="2259512"/>
            <a:ext cx="2935876" cy="52141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служебное жилье или компенсация за </a:t>
            </a:r>
            <a:r>
              <a:rPr lang="ru-RU" sz="1800" spc="-40" dirty="0" err="1">
                <a:solidFill>
                  <a:srgbClr val="003399"/>
                </a:solidFill>
                <a:cs typeface="Miriam Fixed" panose="020B0509050101010101" pitchFamily="49" charset="-79"/>
              </a:rPr>
              <a:t>найм</a:t>
            </a: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 жилья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95803" y="3040450"/>
            <a:ext cx="3087703" cy="96461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бесплатное обследование, </a:t>
            </a:r>
            <a:b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</a:br>
            <a:r>
              <a:rPr lang="ru-RU" sz="1800" spc="-30" dirty="0">
                <a:solidFill>
                  <a:srgbClr val="003399"/>
                </a:solidFill>
                <a:cs typeface="Miriam Fixed" panose="020B0509050101010101" pitchFamily="49" charset="-79"/>
              </a:rPr>
              <a:t>лечение </a:t>
            </a: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и реабилитация</a:t>
            </a:r>
          </a:p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в военно-медицинских учреждениях  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97188" y="4223681"/>
            <a:ext cx="2935876" cy="7430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страхование жизни</a:t>
            </a:r>
          </a:p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и здоровья за счет федерального бюджета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295804" y="5136312"/>
            <a:ext cx="2935876" cy="52141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право на льготную пенсию после 20 лет службы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3604468" y="1642085"/>
            <a:ext cx="2935876" cy="52141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бюджетные места для обучения детей в вузах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3614666" y="4059534"/>
            <a:ext cx="2935876" cy="145769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единые дополнительные выплаты, льготы и гарантии субъектов Российской Федерации для военнослужащих по контракту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650206B-DF0E-4F13-A4FB-1C9667D0B32E}"/>
              </a:ext>
            </a:extLst>
          </p:cNvPr>
          <p:cNvSpPr/>
          <p:nvPr/>
        </p:nvSpPr>
        <p:spPr>
          <a:xfrm>
            <a:off x="3611785" y="2331520"/>
            <a:ext cx="2935876" cy="52141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за будущими контрактниками бронируются рабочие места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6311" y="5510295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96816" y="6021288"/>
            <a:ext cx="3298870" cy="74486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defPPr>
              <a:defRPr lang="ru-RU"/>
            </a:defPPr>
            <a:lvl1pPr marL="0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019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038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9057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2076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5096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8115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11134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4153" algn="l" defTabSz="946038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0000"/>
              </a:buClr>
            </a:pP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ПО АДРЕСУ: Г. УЛЬЯНОВСК,</a:t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КАРЛА МАРКСА, Д. 39А, ТЕЛ.: 8 (8422) 35-62-78 </a:t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ВОЕННЫЙ КОМИССАРИАТ </a:t>
            </a:r>
            <a:b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45" y="297"/>
            <a:ext cx="3278157" cy="8072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92339"/>
            <a:ext cx="3210126" cy="5979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402" y="-3296"/>
            <a:ext cx="3243353" cy="79864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30527" y="84293"/>
            <a:ext cx="3197723" cy="4967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schemeClr val="bg1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schemeClr val="bg1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schemeClr val="bg1"/>
              </a:solidFill>
              <a:cs typeface="Miriam Fixed" panose="020B0509050101010101" pitchFamily="49" charset="-79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747" y="857691"/>
            <a:ext cx="506012" cy="4267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246" y="2220694"/>
            <a:ext cx="506012" cy="426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967" y="2977537"/>
            <a:ext cx="506012" cy="4267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747" y="4170155"/>
            <a:ext cx="506012" cy="426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747" y="5827344"/>
            <a:ext cx="506012" cy="4267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469" y="5116156"/>
            <a:ext cx="506012" cy="4267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026" y="934999"/>
            <a:ext cx="506012" cy="42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268" y="1611682"/>
            <a:ext cx="506012" cy="4267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029" y="4065982"/>
            <a:ext cx="506012" cy="4267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268" y="3035881"/>
            <a:ext cx="506012" cy="4267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1966" y="2302010"/>
            <a:ext cx="50601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382</Words>
  <Application>Microsoft Office PowerPoint</Application>
  <PresentationFormat>Лист A4 (210x297 мм)</PresentationFormat>
  <Paragraphs>63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yo2801</cp:lastModifiedBy>
  <cp:revision>218</cp:revision>
  <cp:lastPrinted>2023-04-10T14:09:03Z</cp:lastPrinted>
  <dcterms:created xsi:type="dcterms:W3CDTF">2019-12-05T06:41:56Z</dcterms:created>
  <dcterms:modified xsi:type="dcterms:W3CDTF">2023-04-18T06:41:17Z</dcterms:modified>
</cp:coreProperties>
</file>