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5" r:id="rId2"/>
    <p:sldId id="268" r:id="rId3"/>
    <p:sldId id="269" r:id="rId4"/>
    <p:sldId id="271" r:id="rId5"/>
    <p:sldId id="272" r:id="rId6"/>
    <p:sldId id="273" r:id="rId7"/>
    <p:sldId id="276" r:id="rId8"/>
    <p:sldId id="277" r:id="rId9"/>
    <p:sldId id="278" r:id="rId10"/>
    <p:sldId id="279" r:id="rId11"/>
    <p:sldId id="280" r:id="rId12"/>
  </p:sldIdLst>
  <p:sldSz cx="12192000" cy="6858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3366"/>
    <a:srgbClr val="244B66"/>
    <a:srgbClr val="264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00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F0FC-843F-4974-BD1C-A71BE24984E2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4617-5AC5-4862-9BB8-FF766152F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46" y="9428009"/>
            <a:ext cx="2945659" cy="496332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71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1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2459504"/>
            <a:ext cx="1110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 проведении тестирования иностранных граждан и лиц без гражданства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знание русского языка, достаточное для освоения образовательных программ начального общего, основного общего и среднего общего образования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5000" y="2170065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О проведении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 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286" y="5343413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Юдина Людмила Владимировна, </a:t>
            </a:r>
          </a:p>
          <a:p>
            <a:r>
              <a:rPr lang="ru-RU" sz="1200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департамента общего образования Министерства просвещения и воспитания Ульяновской области</a:t>
            </a:r>
            <a:endParaRPr lang="ru-RU" sz="1200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7" y="454358"/>
            <a:ext cx="1267241" cy="119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0988" y="519593"/>
            <a:ext cx="28159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Ульяновская</a:t>
            </a:r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область</a:t>
            </a:r>
            <a:endParaRPr lang="ru-RU" sz="2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0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24517" y="0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 smtClean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728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Руководителям общеобразовательных организаций ППТ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1828799"/>
            <a:ext cx="7772400" cy="2924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о создании комиссии по проведению тестирования в составе председателя и членов комиссии не менее трёх человек (в состав комиссии целесообразно включить учителя русского языка и литературы, учителя начальных классов);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о закреплении технического специалиста для организационно-технического сопровождения тестирования;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333333"/>
                </a:solidFill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порядок хранения материалов тестирования с указанием сроков хранения материалов (не более года).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Фигура, имеющая форму буквы L 4"/>
          <p:cNvSpPr/>
          <p:nvPr/>
        </p:nvSpPr>
        <p:spPr>
          <a:xfrm rot="2496345" flipH="1">
            <a:off x="1688633" y="2054934"/>
            <a:ext cx="479734" cy="678143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Фигура, имеющая форму буквы L 5"/>
          <p:cNvSpPr/>
          <p:nvPr/>
        </p:nvSpPr>
        <p:spPr>
          <a:xfrm rot="2496345" flipH="1">
            <a:off x="1688631" y="3159667"/>
            <a:ext cx="479734" cy="678143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Фигура, имеющая форму буквы L 6"/>
          <p:cNvSpPr/>
          <p:nvPr/>
        </p:nvSpPr>
        <p:spPr>
          <a:xfrm rot="2496345" flipH="1">
            <a:off x="1740318" y="4012366"/>
            <a:ext cx="479734" cy="678143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8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250213"/>
            <a:ext cx="488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ru-RU" dirty="0" err="1" smtClean="0"/>
              <a:t>мвд.рф</a:t>
            </a:r>
            <a:r>
              <a:rPr lang="ru-RU" dirty="0" smtClean="0"/>
              <a:t>/реестр-контролируемых-лиц/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24517" y="0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 smtClean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438400"/>
            <a:ext cx="6355080" cy="3971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728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Проверка документов на достоверность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24846"/>
            <a:ext cx="6650435" cy="41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ПРИКАЗЫ МИНПРОСВЕЩЕНИЯ </a:t>
            </a: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5067" rtl="0"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algn="ctr" defTabSz="715067" rtl="0"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171 от 04 марта 2025 г.</a:t>
            </a:r>
          </a:p>
          <a:p>
            <a:pPr algn="ctr" defTabSz="715067" rtl="0"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715067" rtl="0"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 rtl="0"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algn="ctr" defTabSz="715067" rtl="0"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170  от 04 марта 2025 г.</a:t>
            </a:r>
          </a:p>
          <a:p>
            <a:pPr algn="ctr" defTabSz="715067" rtl="0"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утверждении Порядка проведения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в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endParaRPr lang="ru-RU" sz="800" b="1" spc="-5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defTabSz="715067" rtl="0">
              <a:defRPr/>
            </a:pPr>
            <a:r>
              <a:rPr lang="ru-RU" sz="800" b="1" spc="-5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171 от 04 марта 2025 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ПРИЕМА НА ОБУЧЕНИЕ 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0" y="1143000"/>
            <a:ext cx="54102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ОСНОВАНИЯ ДЛЯ ОТКАЗА В ПРИЕМЕ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В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ШКОЛУ</a:t>
            </a:r>
          </a:p>
        </p:txBody>
      </p:sp>
      <p:sp>
        <p:nvSpPr>
          <p:cNvPr id="1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410200" y="1143000"/>
            <a:ext cx="6705600" cy="713164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ребенок не может быть зачислен в школу только в том случае, </a:t>
            </a:r>
            <a:r>
              <a:rPr kumimoji="0" lang="ru-RU" sz="1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в ней нет свободных мет;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если не прошел тестирование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7878" y="1922377"/>
            <a:ext cx="5306122" cy="696302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1.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ЗАЯВЛЕНИЕ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И ПЕРЕЧЕНЬ ДОКУМЕНТОВ</a:t>
            </a:r>
          </a:p>
        </p:txBody>
      </p:sp>
      <p:sp>
        <p:nvSpPr>
          <p:cNvPr id="15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486400" y="1905515"/>
            <a:ext cx="64008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      2.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ПРОВЕРКА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ДОКУМЕНТОВ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НАПРАВЛЕНИЕ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НА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ТЕСТИРОВАНИЕ</a:t>
            </a:r>
          </a:p>
        </p:txBody>
      </p:sp>
      <p:sp>
        <p:nvSpPr>
          <p:cNvPr id="1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7878" y="2684892"/>
            <a:ext cx="5306122" cy="420098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ru-RU" sz="900" b="1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и предъявляют: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копию СНИЛС родителя (при наличии), а также СНИЛС ребенка (при наличии);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indent="-342900">
              <a:buFont typeface="Symbol"/>
              <a:buChar char=""/>
              <a:defRPr/>
            </a:pPr>
            <a:r>
              <a:rPr lang="ru-RU" sz="9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</a:t>
            </a:r>
          </a:p>
          <a:p>
            <a:pPr algn="ctr">
              <a:defRPr/>
            </a:pPr>
            <a:endParaRPr lang="ru-RU" sz="1000" i="1" dirty="0">
              <a:solidFill>
                <a:srgbClr val="FF0000"/>
              </a:solidFill>
              <a:latin typeface="Times New Roman"/>
              <a:ea typeface="Times New Roman"/>
              <a:cs typeface="+mn-cs"/>
            </a:endParaRPr>
          </a:p>
          <a:p>
            <a:pPr algn="ctr">
              <a:defRPr/>
            </a:pPr>
            <a:r>
              <a:rPr lang="ru-RU" sz="1000" b="1" i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lang="ru-RU" sz="1000" b="1" i="1" baseline="30000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 переводом на русский язык</a:t>
            </a:r>
            <a:endParaRPr lang="ru-RU" sz="1000" b="1" dirty="0">
              <a:solidFill>
                <a:srgbClr val="FF000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486400" y="2684892"/>
            <a:ext cx="6400800" cy="4173107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Образовательная организация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не более 5 рабочих дней проводит проверку комплектности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предоставленных документов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представлен полный комплект документов, общеобразовательная организация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течение 25 рабочих дней проверяет их достоверность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После проверки достоверности документов ребенок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направляется 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тестирующую организацию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Информация о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направлении на тестирование ребенка направляется по </a:t>
            </a: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адресу,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указанному в заявлении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 приеме на обучение, и в личный кабинет ЕПГУ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Одновременно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общеобразовательная организация уведомляет тестирующую организацию о направлении на тестирование ребенка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электронной форме через ЕПГУ или </a:t>
            </a:r>
            <a:b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с использованием РПГУ</a:t>
            </a:r>
          </a:p>
          <a:p>
            <a:pPr marL="349885" marR="487680" lvl="0" indent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</p:spTree>
    <p:extLst>
      <p:ext uri="{BB962C8B-B14F-4D97-AF65-F5344CB8AC3E}">
        <p14:creationId xmlns:p14="http://schemas.microsoft.com/office/powerpoint/2010/main" val="33569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228600" y="152400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171 от 04 марта 2025 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ПРИЕМА НА ОБУЧЕНИЕ </a:t>
            </a:r>
            <a:endParaRPr lang="ru-RU" sz="2000" b="1" kern="1200" cap="all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28601" y="1170135"/>
            <a:ext cx="117348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3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.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ПОСЛЕ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ПРОХОЖДЕНИЯ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ТЕСТИРОВАНИЯ</a:t>
            </a:r>
          </a:p>
        </p:txBody>
      </p:sp>
      <p:sp>
        <p:nvSpPr>
          <p:cNvPr id="1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48532" y="1932566"/>
            <a:ext cx="3274741" cy="842543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Тестирующая организация </a:t>
            </a:r>
            <a:r>
              <a:rPr kumimoji="0" lang="ru-RU" sz="1100" b="1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течение 3-х дней </a:t>
            </a:r>
            <a: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после тестирования уведомляет образовательную организацию (школу) </a:t>
            </a:r>
            <a:b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результатах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1929160"/>
            <a:ext cx="4038600" cy="831205"/>
          </a:xfrm>
          <a:prstGeom prst="roundRect">
            <a:avLst>
              <a:gd name="adj" fmla="val 24670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Информация </a:t>
            </a:r>
            <a:r>
              <a:rPr kumimoji="0" lang="ru-RU" sz="11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20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850459" y="1929161"/>
            <a:ext cx="4112942" cy="831203"/>
          </a:xfrm>
          <a:prstGeom prst="roundRect">
            <a:avLst>
              <a:gd name="adj" fmla="val 10282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kumimoji="0" lang="ru-RU" sz="11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течение 5 рабочих дней </a:t>
            </a:r>
            <a:r>
              <a:rPr kumimoji="0" lang="ru-RU" sz="11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21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234315" y="2949616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4. ДОПОЛНИТЕЛЬНО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Calibri"/>
            </a:endParaRP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8600" y="3852031"/>
            <a:ext cx="5806440" cy="23963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Пункт 26(1) Порядка не распространяется на</a:t>
            </a:r>
            <a:r>
              <a:rPr kumimoji="0" lang="en-US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 </a:t>
            </a:r>
            <a:r>
              <a:rPr kumimoji="0" lang="ru-RU" sz="1200" b="1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правовом положении иностранных граждан в Российской Федерации».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свидетельства о рождении ребенка;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паспорта;</a:t>
            </a:r>
          </a:p>
          <a:p>
            <a:pPr marL="542925" marR="0" lvl="0" indent="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справку о регистрации по месту </a:t>
            </a: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жительства</a:t>
            </a:r>
            <a:endParaRPr kumimoji="0" lang="ru-RU" sz="1200" b="0" i="0" u="none" strike="noStrike" kern="0" cap="none" spc="-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3727433"/>
            <a:ext cx="5709285" cy="12954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Граждане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200" b="0" i="0" u="none" strike="noStrike" kern="0" cap="none" spc="-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Белоруссии при приеме в школу предъявляют</a:t>
            </a: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-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свидетельства о рождении ребенка;</a:t>
            </a: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копию паспорта;</a:t>
            </a:r>
          </a:p>
          <a:p>
            <a:pPr marL="0" marR="0" lvl="0" indent="4500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5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справку о регистрации по месту жительства</a:t>
            </a:r>
            <a:endParaRPr kumimoji="0" lang="ru-RU" sz="1200" b="0" i="0" u="none" strike="noStrike" kern="0" cap="none" spc="-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70928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algn="just">
              <a:defRPr/>
            </a:pPr>
            <a:r>
              <a:rPr lang="ru-RU" sz="1200" spc="-5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</a:t>
            </a:r>
            <a:r>
              <a:rPr lang="ru-RU" sz="1200" spc="-5" dirty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копии документов за исключением копий или оригиналов документов, подтверждение которых в электронном виде </a:t>
            </a:r>
            <a:r>
              <a:rPr lang="ru-RU" sz="1200" spc="-5" dirty="0" smtClean="0">
                <a:solidFill>
                  <a:srgbClr val="4F81BD">
                    <a:lumMod val="50000"/>
                  </a:srgbClr>
                </a:solidFill>
                <a:latin typeface="Century Gothic" panose="020B0502020202020204" pitchFamily="34" charset="0"/>
                <a:ea typeface="+mn-ea"/>
                <a:cs typeface="+mn-cs"/>
              </a:rPr>
              <a:t>невозможно</a:t>
            </a:r>
            <a:endParaRPr lang="ru-RU" sz="1200" spc="-5" dirty="0">
              <a:solidFill>
                <a:srgbClr val="4F81BD">
                  <a:lumMod val="50000"/>
                </a:srgb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5" name="Google Shape;31751;p85">
            <a:extLst>
              <a:ext uri="{FF2B5EF4-FFF2-40B4-BE49-F238E27FC236}">
                <a16:creationId xmlns:a16="http://schemas.microsoft.com/office/drawing/2014/main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ysClr val="windowText" lastClr="000000"/>
          </a:solidFill>
        </p:grpSpPr>
        <p:sp>
          <p:nvSpPr>
            <p:cNvPr id="26" name="Google Shape;31752;p85">
              <a:extLst>
                <a:ext uri="{FF2B5EF4-FFF2-40B4-BE49-F238E27FC236}">
                  <a16:creationId xmlns:a16="http://schemas.microsoft.com/office/drawing/2014/main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1753;p85">
              <a:extLst>
                <a:ext uri="{FF2B5EF4-FFF2-40B4-BE49-F238E27FC236}">
                  <a16:creationId xmlns:a16="http://schemas.microsoft.com/office/drawing/2014/main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1754;p85">
              <a:extLst>
                <a:ext uri="{FF2B5EF4-FFF2-40B4-BE49-F238E27FC236}">
                  <a16:creationId xmlns:a16="http://schemas.microsoft.com/office/drawing/2014/main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1755;p85">
              <a:extLst>
                <a:ext uri="{FF2B5EF4-FFF2-40B4-BE49-F238E27FC236}">
                  <a16:creationId xmlns:a16="http://schemas.microsoft.com/office/drawing/2014/main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1756;p85">
              <a:extLst>
                <a:ext uri="{FF2B5EF4-FFF2-40B4-BE49-F238E27FC236}">
                  <a16:creationId xmlns:a16="http://schemas.microsoft.com/office/drawing/2014/main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Овал 30"/>
          <p:cNvSpPr/>
          <p:nvPr/>
        </p:nvSpPr>
        <p:spPr>
          <a:xfrm>
            <a:off x="381000" y="3967097"/>
            <a:ext cx="152400" cy="762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81000" y="4844163"/>
            <a:ext cx="152400" cy="17867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5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170 от 04 марта 2025г.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ПРОВЕДЕНИЯ ТЕСТИРОВАНИЯ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0" y="1102009"/>
            <a:ext cx="4191000" cy="632223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1. ТЕСТИРУЮЩАЯ </a:t>
            </a:r>
            <a:r>
              <a:rPr lang="ru-RU" sz="20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РГАНИЗАЦИЯ 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4191000" y="1102009"/>
            <a:ext cx="8001000" cy="594769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96901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9740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Тестирование проводится в государственных и муниципальных общеобразовательных </a:t>
            </a:r>
            <a:r>
              <a:rPr kumimoji="0" lang="ru-RU" sz="9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организациях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595" algn="l"/>
              </a:tabLst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 Тестирующая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организация определяется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исполнительными органами в сфере образования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2434" algn="l"/>
              </a:tabLst>
              <a:defRPr/>
            </a:pPr>
            <a:r>
              <a:rPr kumimoji="0" lang="ru-RU" sz="9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3. Информация о тестирующих организациях и местах проведения тестирования публикуется ИОВ на </a:t>
            </a:r>
            <a:r>
              <a:rPr kumimoji="0" lang="ru-RU" sz="900" b="0" i="0" u="none" strike="noStrike" kern="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ЕПГУ</a:t>
            </a:r>
            <a:endParaRPr kumimoji="0" lang="ru-RU" sz="1400" b="0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297815" y="1837565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2. </a:t>
            </a:r>
            <a:r>
              <a:rPr lang="ru-RU" sz="2000" b="1" dirty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ТЕСТИРОВАНИЕ</a:t>
            </a:r>
            <a:endParaRPr lang="ru-RU" sz="20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7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7004" y="2263157"/>
            <a:ext cx="6005196" cy="3967265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Тестирование проводится на основании направления, выданного образовательной организацией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Исполнительный орган в сфере образования утверждает расписание проведения тестирования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</a:t>
            </a:r>
          </a:p>
          <a:p>
            <a:pPr marL="342900" marR="969010" lvl="0" indent="-34290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Тестирование проводится по годам обучения. Уровни знания русского языка:  достаточный и недостаточный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399" y="2302891"/>
            <a:ext cx="5645785" cy="3335908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минут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8. Во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время проведения тестирования обязательна видео и аудио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запись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9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. Для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проведения тестирования создается комиссия. Для разрешения спорных вопросов создается апелляционная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комиссия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10. Перед проведением тестирования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проводится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инструктаж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ребенка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электронно</a:t>
            </a:r>
            <a:r>
              <a:rPr lang="ru-RU" sz="11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-в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ычислительной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техникой, справочными материалами,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шпаргалками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случае нарушения запрета ТЕСТИРОВАНИЕ СЧИТАЕТСЯ 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НЕПРОЙДЕННЫМ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40" name="object 4"/>
          <p:cNvSpPr txBox="1"/>
          <p:nvPr/>
        </p:nvSpPr>
        <p:spPr>
          <a:xfrm>
            <a:off x="232409" y="6260071"/>
            <a:ext cx="5939791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tabLst>
                <a:tab pos="459740" algn="l"/>
              </a:tabLst>
              <a:defRPr/>
            </a:pPr>
            <a:r>
              <a:rPr lang="ru-RU" sz="10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«Интернет»</a:t>
            </a:r>
          </a:p>
        </p:txBody>
      </p:sp>
      <p:sp>
        <p:nvSpPr>
          <p:cNvPr id="41" name="object 4"/>
          <p:cNvSpPr txBox="1"/>
          <p:nvPr/>
        </p:nvSpPr>
        <p:spPr>
          <a:xfrm>
            <a:off x="6216805" y="5962628"/>
            <a:ext cx="5677380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prstClr val="white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prstClr val="white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ПРИКАЗ № 170 от 04 марта 2025г.  </a:t>
            </a:r>
            <a:b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</a:br>
            <a:r>
              <a:rPr lang="ru-RU" sz="2000" b="1" spc="-10" dirty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ПОРЯДОК ПРОВЕДЕНИЯ ТЕСТИРОВАНИЯ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0" y="1075505"/>
            <a:ext cx="52578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1200" y="1075505"/>
            <a:ext cx="607695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67400" y="1138831"/>
            <a:ext cx="501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b="1" dirty="0" smtClean="0">
                <a:solidFill>
                  <a:prstClr val="white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800" y="1629775"/>
            <a:ext cx="5218540" cy="2761566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0" y="1628686"/>
            <a:ext cx="4969727" cy="2781240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pAutoFit/>
          </a:bodyPr>
          <a:lstStyle/>
          <a:p>
            <a:pPr marL="0" marR="96901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Тестирующая организация в течение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</a:t>
            </a:r>
          </a:p>
          <a:p>
            <a:pPr marL="0" marR="96901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Исполнительные 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междведомственного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 электронного взаимодействия</a:t>
            </a:r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72152" y="1646082"/>
            <a:ext cx="6095999" cy="2314712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Если ребенок не прошел тестирование, предлагается пройти дополнительное обучение русскому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языку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Повторно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пройти тестирование можно не ранее, чем через 3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месяца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При повторном прохождении тестирования не допускается повторное предоставление ранее использованного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варианта диагностических материалов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2834" y="4467122"/>
            <a:ext cx="5182471" cy="2390877"/>
          </a:xfrm>
          <a:prstGeom prst="roundRect">
            <a:avLst>
              <a:gd name="adj" fmla="val 4205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09800" y="4467122"/>
            <a:ext cx="3295505" cy="2314677"/>
          </a:xfrm>
          <a:prstGeom prst="roundRect">
            <a:avLst>
              <a:gd name="adj" fmla="val 6448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успешном прохождении тестирования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2496345" flipH="1">
            <a:off x="1135350" y="5250486"/>
            <a:ext cx="590886" cy="885163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22871" y="4062090"/>
            <a:ext cx="6019801" cy="54387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895350" lvl="0" indent="0" algn="l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Calibri"/>
              </a:rPr>
              <a:t>УЧЕТ И ХРАНЕНИЕ МАТЕРИАЛОВ</a:t>
            </a: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805489" y="4648198"/>
            <a:ext cx="6029324" cy="2133601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Все материалы тестирования хранятся в тестирующей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организации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Учет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сведений о результатах тестирования обеспечивается исполнительным органом в сфере образования и (или) образовательными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организациями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Times New Roman"/>
                <a:cs typeface="+mn-cs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7822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0" y="1143000"/>
            <a:ext cx="11563351" cy="52578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, представивших в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общеобразовательную организацию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полный пакет документов и направленных на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тестирование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 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которым отказано в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зачислении по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причине предоставления неполного пакета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документов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которым было отказано в зачислении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общеобразовательную организацию по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причине отсутствия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</a:b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ней свободных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мест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 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заявлений, по результатам рассмотрения которых выявлены недостоверные сведения, указанные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</a:b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в документах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успешно прошедших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тестирование</a:t>
            </a: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 smtClean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детей,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неуспешно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прошедших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тестирование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4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  <a:p>
            <a:pPr marL="171450" marR="0" lvl="0" indent="-17145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Количество </a:t>
            </a:r>
            <a:r>
              <a:rPr lang="ru-RU" sz="1400" dirty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детей, которые успешно прошли тестирование и зачислены в общеобразовательные </a:t>
            </a:r>
            <a:r>
              <a:rPr lang="ru-RU" sz="1400" dirty="0" smtClean="0">
                <a:solidFill>
                  <a:prstClr val="black"/>
                </a:solidFill>
                <a:latin typeface="Century Gothic" pitchFamily="34" charset="0"/>
                <a:ea typeface="Times New Roman"/>
                <a:cs typeface="+mn-cs"/>
              </a:rPr>
              <a:t>организации</a:t>
            </a:r>
          </a:p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dirty="0">
              <a:solidFill>
                <a:prstClr val="black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24517" y="0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 smtClean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СБОР СВЕДЕНИЙ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24517" y="0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 smtClean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6507480" cy="4067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03" y="2438400"/>
            <a:ext cx="6568440" cy="4105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184" y="5018689"/>
            <a:ext cx="474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 1 апреля!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8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24517" y="0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defRPr/>
            </a:pPr>
            <a:r>
              <a:rPr lang="ru-RU" sz="2000" b="1" spc="-10" dirty="0" smtClean="0">
                <a:solidFill>
                  <a:prstClr val="white"/>
                </a:solidFill>
                <a:latin typeface="Century Gothic" pitchFamily="34" charset="0"/>
                <a:ea typeface="+mj-ea"/>
                <a:cs typeface="Calibri"/>
              </a:rPr>
              <a:t> </a:t>
            </a: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037" t="17778" r="37037" b="2222"/>
          <a:stretch/>
        </p:blipFill>
        <p:spPr>
          <a:xfrm>
            <a:off x="345882" y="685800"/>
            <a:ext cx="5292918" cy="5959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38800" y="2438400"/>
            <a:ext cx="58592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 Апелляционная комиссия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 расписание тестирования</a:t>
            </a:r>
            <a:endParaRPr lang="ru-RU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88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Региональный уровень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558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968</Words>
  <Application>Microsoft Office PowerPoint</Application>
  <PresentationFormat>Широкоэкранный</PresentationFormat>
  <Paragraphs>137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PT Astra Serif</vt:lpstr>
      <vt:lpstr>Symbol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Людмила Юдина</cp:lastModifiedBy>
  <cp:revision>92</cp:revision>
  <cp:lastPrinted>2025-03-18T05:26:41Z</cp:lastPrinted>
  <dcterms:created xsi:type="dcterms:W3CDTF">2025-03-17T06:45:18Z</dcterms:created>
  <dcterms:modified xsi:type="dcterms:W3CDTF">2025-03-28T04:27:49Z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2025-03-17T00:00:00Z</vt:filetime>
  </property>
  <property fmtid="{D5CDD505-2E9C-101B-9397-08002B2CF9AE}" pid="5" name="Producer">
    <vt:lpwstr>Microsoft® PowerPoint® 2010</vt:lpwstr>
  </property>
</Properties>
</file>